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9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156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984E0-1C3C-4462-BDF7-CA1BE4AAEB8F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619A4-BD07-4463-99E5-1251568AE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289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619A4-BD07-4463-99E5-1251568AED9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223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3619A4-BD07-4463-99E5-1251568AED9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5741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4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3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4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1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7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8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0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5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7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363F7-0311-4C05-8A9B-7612CFBD332D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C0E0A-2ED9-417E-A693-77AFC2DF2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9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vertyandinequality.acoss.org.au/wp-content/uploads/2023/10/Inequality-in-Australia-2023_Overview_screen3.pdf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overtyandinequality.acoss.org.au/poverty-in-australia-2023-who-is-affected/" TargetMode="External"/><Relationship Id="rId5" Type="http://schemas.openxmlformats.org/officeDocument/2006/relationships/hyperlink" Target="https://povertyandinequality.acoss.org.au/a-snapshot-of-poverty-in-australia-2022/" TargetMode="External"/><Relationship Id="rId4" Type="http://schemas.openxmlformats.org/officeDocument/2006/relationships/hyperlink" Target="https://povertyandinequality.acoss.org.au/wp-content/uploads/2024/04/Inequality-Report-2024_who-is-affected-and-how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23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A3B7A1-1FCE-DB87-D3F5-9AA5CC588423}"/>
              </a:ext>
            </a:extLst>
          </p:cNvPr>
          <p:cNvSpPr txBox="1"/>
          <p:nvPr/>
        </p:nvSpPr>
        <p:spPr>
          <a:xfrm>
            <a:off x="790221" y="891822"/>
            <a:ext cx="7868355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Snapshot of inequality and poverty in Australia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477239-287B-607B-19BC-97DEE240E2A3}"/>
              </a:ext>
            </a:extLst>
          </p:cNvPr>
          <p:cNvSpPr txBox="1"/>
          <p:nvPr/>
        </p:nvSpPr>
        <p:spPr>
          <a:xfrm>
            <a:off x="1537952" y="4328203"/>
            <a:ext cx="5813778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 Cassandra Goldie, CEO ACOSS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lang="en-US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Tax Summit, Melbourne 20-21 February</a:t>
            </a:r>
          </a:p>
        </p:txBody>
      </p:sp>
      <p:pic>
        <p:nvPicPr>
          <p:cNvPr id="7" name="Picture 6" descr="A red and black logo&#10;&#10;AI-generated content may be incorrect.">
            <a:extLst>
              <a:ext uri="{FF2B5EF4-FFF2-40B4-BE49-F238E27FC236}">
                <a16:creationId xmlns:a16="http://schemas.microsoft.com/office/drawing/2014/main" id="{0A1FC644-1E7E-1711-A65C-0D3F7A9603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350" y="-216047"/>
            <a:ext cx="1565910" cy="156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C2B813-2756-503F-EDE6-10AE643CC4BE}"/>
              </a:ext>
            </a:extLst>
          </p:cNvPr>
          <p:cNvSpPr txBox="1"/>
          <p:nvPr/>
        </p:nvSpPr>
        <p:spPr>
          <a:xfrm>
            <a:off x="1078552" y="187150"/>
            <a:ext cx="1003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 highest 5% of households gets $6,500pw after tax</a:t>
            </a: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</a:b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 average, eight times the lowest 20%</a:t>
            </a:r>
            <a:endParaRPr lang="en-US" sz="2400" b="1" dirty="0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D5B8F9-7376-77DE-C0A0-57D642B0CB4E}"/>
              </a:ext>
            </a:extLst>
          </p:cNvPr>
          <p:cNvSpPr txBox="1"/>
          <p:nvPr/>
        </p:nvSpPr>
        <p:spPr>
          <a:xfrm>
            <a:off x="121714" y="1451518"/>
            <a:ext cx="120673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Average weekly after-tax income by household income group in 2019</a:t>
            </a:r>
          </a:p>
        </p:txBody>
      </p:sp>
      <p:pic>
        <p:nvPicPr>
          <p:cNvPr id="5" name="Picture 4" descr="A graph with blue and red squares&#10;&#10;AI-generated content may be incorrect.">
            <a:extLst>
              <a:ext uri="{FF2B5EF4-FFF2-40B4-BE49-F238E27FC236}">
                <a16:creationId xmlns:a16="http://schemas.microsoft.com/office/drawing/2014/main" id="{93D8067A-FB95-2973-364B-94B11F85AF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75" b="10519"/>
          <a:stretch/>
        </p:blipFill>
        <p:spPr>
          <a:xfrm>
            <a:off x="770234" y="2144015"/>
            <a:ext cx="10648551" cy="4526835"/>
          </a:xfrm>
          <a:prstGeom prst="rect">
            <a:avLst/>
          </a:prstGeom>
        </p:spPr>
      </p:pic>
      <p:pic>
        <p:nvPicPr>
          <p:cNvPr id="7" name="Picture 6" descr="A red and black logo&#10;&#10;AI-generated content may be incorrect.">
            <a:extLst>
              <a:ext uri="{FF2B5EF4-FFF2-40B4-BE49-F238E27FC236}">
                <a16:creationId xmlns:a16="http://schemas.microsoft.com/office/drawing/2014/main" id="{F862ECB9-74FF-4D05-AC7D-57C4DC53D69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06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3DBC3-176E-8209-0F07-805BB8906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99B62C-C76E-1B1D-AF57-A57844FCC3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A8EFEC-9F56-4069-5B06-07EA724B1F14}"/>
              </a:ext>
            </a:extLst>
          </p:cNvPr>
          <p:cNvSpPr txBox="1"/>
          <p:nvPr/>
        </p:nvSpPr>
        <p:spPr>
          <a:xfrm>
            <a:off x="-1" y="264094"/>
            <a:ext cx="121920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	The income of the highest 5% of households grew by 59% since 1999, compared with 46% for the lowest 20%</a:t>
            </a:r>
            <a:endParaRPr lang="en-US" sz="2400" b="1" dirty="0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A00FD4-5829-F725-D6BC-F7A74BFCB70D}"/>
              </a:ext>
            </a:extLst>
          </p:cNvPr>
          <p:cNvSpPr txBox="1"/>
          <p:nvPr/>
        </p:nvSpPr>
        <p:spPr>
          <a:xfrm>
            <a:off x="0" y="1499405"/>
            <a:ext cx="1219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Trends in real average weekly after-tax income from 1999 to 2019 (in 2019 dollars)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FF83A9-A6A0-C913-F3F7-D987D602F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041" y="1961070"/>
            <a:ext cx="9568276" cy="4731947"/>
          </a:xfrm>
          <a:prstGeom prst="rect">
            <a:avLst/>
          </a:prstGeom>
        </p:spPr>
      </p:pic>
      <p:pic>
        <p:nvPicPr>
          <p:cNvPr id="9" name="Picture 8" descr="A red and black logo&#10;&#10;AI-generated content may be incorrect.">
            <a:extLst>
              <a:ext uri="{FF2B5EF4-FFF2-40B4-BE49-F238E27FC236}">
                <a16:creationId xmlns:a16="http://schemas.microsoft.com/office/drawing/2014/main" id="{71936592-C680-CAB3-5FBC-E4B87260DC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6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95C52-288A-C043-A169-537A55898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D371FA-332C-EAD6-9DB7-F1352FEE28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A9C4D9-8AD0-D3B3-134B-E5AC26B8BD2D}"/>
              </a:ext>
            </a:extLst>
          </p:cNvPr>
          <p:cNvSpPr txBox="1"/>
          <p:nvPr/>
        </p:nvSpPr>
        <p:spPr>
          <a:xfrm>
            <a:off x="0" y="26409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	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 average wealth of the highest 5% of households is $6.7M, 185 times the lowest 20%</a:t>
            </a:r>
            <a:endParaRPr lang="en-US" sz="2400" b="1" dirty="0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FC85BA-FBE6-2F9C-45BE-AFB0B8BAC4D9}"/>
              </a:ext>
            </a:extLst>
          </p:cNvPr>
          <p:cNvSpPr txBox="1"/>
          <p:nvPr/>
        </p:nvSpPr>
        <p:spPr>
          <a:xfrm>
            <a:off x="-2980" y="1557118"/>
            <a:ext cx="121949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Average household net wealth by wealth group ($000 in 2019-20)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A86EFC-E6F1-750E-3D33-57B59D27CE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966" y="2234589"/>
            <a:ext cx="8912067" cy="4531971"/>
          </a:xfrm>
          <a:prstGeom prst="rect">
            <a:avLst/>
          </a:prstGeom>
        </p:spPr>
      </p:pic>
      <p:pic>
        <p:nvPicPr>
          <p:cNvPr id="9" name="Picture 8" descr="A red and black logo&#10;&#10;AI-generated content may be incorrect.">
            <a:extLst>
              <a:ext uri="{FF2B5EF4-FFF2-40B4-BE49-F238E27FC236}">
                <a16:creationId xmlns:a16="http://schemas.microsoft.com/office/drawing/2014/main" id="{AAA24FBD-490B-21AF-0B3C-1394C4FA7D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5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9FB48-5AE4-0CD0-15AC-D101D81D0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988044-D234-ECFF-0543-8DE5637297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BBC3342-148B-6BE8-DF56-581EC6DF2D23}"/>
              </a:ext>
            </a:extLst>
          </p:cNvPr>
          <p:cNvSpPr txBox="1"/>
          <p:nvPr/>
        </p:nvSpPr>
        <p:spPr>
          <a:xfrm>
            <a:off x="-1" y="264094"/>
            <a:ext cx="121890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The wealth of the highest 5% grew by 86% since 2003, </a:t>
            </a: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</a:b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four times faster than the lowest 20%</a:t>
            </a:r>
            <a:endParaRPr lang="en-US" sz="2400" b="1" dirty="0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939E45-D6D8-6BA4-4693-514FDB330596}"/>
              </a:ext>
            </a:extLst>
          </p:cNvPr>
          <p:cNvSpPr txBox="1"/>
          <p:nvPr/>
        </p:nvSpPr>
        <p:spPr>
          <a:xfrm>
            <a:off x="-2" y="1526043"/>
            <a:ext cx="121890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Increase in average real wealth by wealth group,  2003-04 to 2022-23 (%)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DD988A7-4C49-18D0-06BC-694F0E494F5A}"/>
              </a:ext>
            </a:extLst>
          </p:cNvPr>
          <p:cNvGrpSpPr/>
          <p:nvPr/>
        </p:nvGrpSpPr>
        <p:grpSpPr>
          <a:xfrm>
            <a:off x="1567741" y="2428569"/>
            <a:ext cx="9424523" cy="4165031"/>
            <a:chOff x="1567741" y="2428569"/>
            <a:chExt cx="9424523" cy="4165031"/>
          </a:xfrm>
        </p:grpSpPr>
        <p:pic>
          <p:nvPicPr>
            <p:cNvPr id="8" name="Picture 7" descr="A graph of blue and red bars&#10;&#10;AI-generated content may be incorrect.">
              <a:extLst>
                <a:ext uri="{FF2B5EF4-FFF2-40B4-BE49-F238E27FC236}">
                  <a16:creationId xmlns:a16="http://schemas.microsoft.com/office/drawing/2014/main" id="{81C7EC79-350F-62C3-CF5A-21310BCA9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613"/>
            <a:stretch/>
          </p:blipFill>
          <p:spPr>
            <a:xfrm>
              <a:off x="1567741" y="2428569"/>
              <a:ext cx="9424523" cy="416503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06021C3-B7EA-D277-551D-D772E1C45803}"/>
                </a:ext>
              </a:extLst>
            </p:cNvPr>
            <p:cNvSpPr/>
            <p:nvPr/>
          </p:nvSpPr>
          <p:spPr>
            <a:xfrm>
              <a:off x="6652260" y="5486400"/>
              <a:ext cx="376069" cy="1434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8F0C5DE-220B-0020-8CD0-D70C8A5339BC}"/>
                </a:ext>
              </a:extLst>
            </p:cNvPr>
            <p:cNvSpPr/>
            <p:nvPr/>
          </p:nvSpPr>
          <p:spPr>
            <a:xfrm>
              <a:off x="9234096" y="5486400"/>
              <a:ext cx="376069" cy="1434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13" name="Picture 12" descr="A red and black logo&#10;&#10;AI-generated content may be incorrect.">
            <a:extLst>
              <a:ext uri="{FF2B5EF4-FFF2-40B4-BE49-F238E27FC236}">
                <a16:creationId xmlns:a16="http://schemas.microsoft.com/office/drawing/2014/main" id="{056D4B34-53E1-B335-0FBE-449771825D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69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70FD5-582E-9BC7-C866-63E229B00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DD9624-E032-1AA6-4970-0CD8A2DE1A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65AC33D-402A-2CF7-58C2-8CEBC4902685}"/>
              </a:ext>
            </a:extLst>
          </p:cNvPr>
          <p:cNvSpPr txBox="1"/>
          <p:nvPr/>
        </p:nvSpPr>
        <p:spPr>
          <a:xfrm>
            <a:off x="0" y="330936"/>
            <a:ext cx="12189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	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1 in 8 people (13%) live in poverty, but the risk is greater for many</a:t>
            </a:r>
            <a:endParaRPr lang="en-US" sz="2400" b="1" dirty="0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B7330-9929-12B9-0EC2-F05C183113E7}"/>
              </a:ext>
            </a:extLst>
          </p:cNvPr>
          <p:cNvSpPr txBox="1"/>
          <p:nvPr/>
        </p:nvSpPr>
        <p:spPr>
          <a:xfrm>
            <a:off x="2978" y="915711"/>
            <a:ext cx="1218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% of people in poverty (2019-20)</a:t>
            </a:r>
            <a:endParaRPr lang="en-AU" dirty="0"/>
          </a:p>
        </p:txBody>
      </p:sp>
      <p:pic>
        <p:nvPicPr>
          <p:cNvPr id="8" name="Picture 7" descr="A red and black logo&#10;&#10;AI-generated content may be incorrect.">
            <a:extLst>
              <a:ext uri="{FF2B5EF4-FFF2-40B4-BE49-F238E27FC236}">
                <a16:creationId xmlns:a16="http://schemas.microsoft.com/office/drawing/2014/main" id="{8D1B7B6D-E28B-BA89-C78F-2D51987E37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  <p:pic>
        <p:nvPicPr>
          <p:cNvPr id="10" name="Picture 9" descr="A graph of different colored bars&#10;&#10;AI-generated content may be incorrect.">
            <a:extLst>
              <a:ext uri="{FF2B5EF4-FFF2-40B4-BE49-F238E27FC236}">
                <a16:creationId xmlns:a16="http://schemas.microsoft.com/office/drawing/2014/main" id="{47A74CFB-D182-1E10-2301-7BB31002E4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973" y="1377376"/>
            <a:ext cx="9767076" cy="557928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F931F2C-9A24-889B-DD6C-39E0CC0BF639}"/>
              </a:ext>
            </a:extLst>
          </p:cNvPr>
          <p:cNvSpPr/>
          <p:nvPr/>
        </p:nvSpPr>
        <p:spPr>
          <a:xfrm>
            <a:off x="4341340" y="4724402"/>
            <a:ext cx="376069" cy="254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0D130-28DA-B088-B0D6-8A3128A3503C}"/>
              </a:ext>
            </a:extLst>
          </p:cNvPr>
          <p:cNvSpPr/>
          <p:nvPr/>
        </p:nvSpPr>
        <p:spPr>
          <a:xfrm>
            <a:off x="2102860" y="4724402"/>
            <a:ext cx="376069" cy="254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FB414C-0F39-01CC-D1AD-128AC84F0F2F}"/>
              </a:ext>
            </a:extLst>
          </p:cNvPr>
          <p:cNvSpPr/>
          <p:nvPr/>
        </p:nvSpPr>
        <p:spPr>
          <a:xfrm>
            <a:off x="7266531" y="4724402"/>
            <a:ext cx="376069" cy="254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C388C8-96FD-CBFD-557E-FE2B1E6B84F2}"/>
              </a:ext>
            </a:extLst>
          </p:cNvPr>
          <p:cNvSpPr/>
          <p:nvPr/>
        </p:nvSpPr>
        <p:spPr>
          <a:xfrm>
            <a:off x="8662560" y="4724402"/>
            <a:ext cx="376069" cy="254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508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2E49F-20E3-48A9-B75C-2C23A0F2E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A260D8-1D24-1DB0-C6BD-25C0E0A72F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C8E313-4B52-CD05-9525-89230736D40A}"/>
              </a:ext>
            </a:extLst>
          </p:cNvPr>
          <p:cNvSpPr txBox="1"/>
          <p:nvPr/>
        </p:nvSpPr>
        <p:spPr>
          <a:xfrm>
            <a:off x="1122730" y="264094"/>
            <a:ext cx="10190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Many people on income support live below the poverty line, but COVID payments showed Govts </a:t>
            </a:r>
            <a:r>
              <a:rPr kumimoji="0" 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can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reduce poverty </a:t>
            </a:r>
            <a:endParaRPr lang="en-US" sz="2400" b="1" dirty="0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52C3D-8AF1-3910-F359-D66EDC4C8780}"/>
              </a:ext>
            </a:extLst>
          </p:cNvPr>
          <p:cNvSpPr txBox="1"/>
          <p:nvPr/>
        </p:nvSpPr>
        <p:spPr>
          <a:xfrm>
            <a:off x="2979" y="1433846"/>
            <a:ext cx="121890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Arial"/>
                <a:sym typeface="Arial"/>
              </a:rPr>
              <a:t>% of people reliant on income support payments who were in poverty in 2019 </a:t>
            </a:r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and the (temporary) </a:t>
            </a:r>
            <a:r>
              <a:rPr kumimoji="0" lang="en-AU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cs typeface="Arial"/>
                <a:sym typeface="Arial"/>
              </a:rPr>
              <a:t>reduction in poverty due to COVID payments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D84CE2-48A0-A12F-B445-6588A920C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276" y="2528936"/>
            <a:ext cx="7666181" cy="4064970"/>
          </a:xfrm>
          <a:prstGeom prst="rect">
            <a:avLst/>
          </a:prstGeom>
        </p:spPr>
      </p:pic>
      <p:pic>
        <p:nvPicPr>
          <p:cNvPr id="7" name="Picture 6" descr="A red and black logo&#10;&#10;AI-generated content may be incorrect.">
            <a:extLst>
              <a:ext uri="{FF2B5EF4-FFF2-40B4-BE49-F238E27FC236}">
                <a16:creationId xmlns:a16="http://schemas.microsoft.com/office/drawing/2014/main" id="{E934A995-2A02-F828-213B-9373D71BE9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78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CA738-2CE1-3EE3-A171-5E76EC6AA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387953-E41F-EA66-C831-169272E7A6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BCD1C4-CF8F-33AF-775B-1F748A7FE2F1}"/>
              </a:ext>
            </a:extLst>
          </p:cNvPr>
          <p:cNvSpPr txBox="1"/>
          <p:nvPr/>
        </p:nvSpPr>
        <p:spPr>
          <a:xfrm>
            <a:off x="1122730" y="264094"/>
            <a:ext cx="10190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Four fifths of the Capital Gains Tax discount ($13B) goes to the highest 10% of taxpayers </a:t>
            </a:r>
            <a:endParaRPr lang="en-US" sz="2400" b="1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DC06F5-1E1D-75CA-AB68-9CB1B96D590D}"/>
              </a:ext>
            </a:extLst>
          </p:cNvPr>
          <p:cNvSpPr txBox="1"/>
          <p:nvPr/>
        </p:nvSpPr>
        <p:spPr>
          <a:xfrm>
            <a:off x="2979" y="1433846"/>
            <a:ext cx="121890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Total value of Capital Gains Tax discount for taxpayers with different incomes ($ in 2021-22)</a:t>
            </a:r>
            <a:r>
              <a:rPr kumimoji="0" lang="en-AU" sz="24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cs typeface="Arial"/>
                <a:sym typeface="Arial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9E613B-2001-0F4A-EBAB-39D68DB108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50" y="1988045"/>
            <a:ext cx="8965094" cy="4236529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BE11A3-17DC-4845-4B5A-F890631CA0E5}"/>
              </a:ext>
            </a:extLst>
          </p:cNvPr>
          <p:cNvSpPr txBox="1"/>
          <p:nvPr/>
        </p:nvSpPr>
        <p:spPr>
          <a:xfrm>
            <a:off x="0" y="6264287"/>
            <a:ext cx="1218902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rPr>
              <a:t>Source: Treasury (2024), Tax Expenditures and insights statement. </a:t>
            </a:r>
            <a:endParaRPr kumimoji="0" lang="en-AU" sz="1200" b="0" i="0" u="none" strike="noStrike" kern="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pic>
        <p:nvPicPr>
          <p:cNvPr id="8" name="Picture 7" descr="A red and black logo&#10;&#10;AI-generated content may be incorrect.">
            <a:extLst>
              <a:ext uri="{FF2B5EF4-FFF2-40B4-BE49-F238E27FC236}">
                <a16:creationId xmlns:a16="http://schemas.microsoft.com/office/drawing/2014/main" id="{53B769A8-FF7D-BC3B-CEB3-DE4BD221CA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7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8C00B8-2E9B-8DF9-AA1B-6444997A6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A05DB9E-2E5D-DF3D-9047-2FFE1E8A8A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94" y="2777062"/>
            <a:ext cx="7253228" cy="40809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5CE128-8F9E-D5A7-0797-13BFC8DCA3CA}"/>
              </a:ext>
            </a:extLst>
          </p:cNvPr>
          <p:cNvSpPr txBox="1"/>
          <p:nvPr/>
        </p:nvSpPr>
        <p:spPr>
          <a:xfrm>
            <a:off x="1122730" y="264094"/>
            <a:ext cx="7868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Further information</a:t>
            </a:r>
            <a:endParaRPr lang="en-US" sz="3200" b="1" dirty="0">
              <a:solidFill>
                <a:srgbClr val="002060"/>
              </a:solidFill>
              <a:latin typeface="bennet-text-on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CE9F23-1A2B-9272-F739-F5E63AEA9360}"/>
              </a:ext>
            </a:extLst>
          </p:cNvPr>
          <p:cNvSpPr txBox="1"/>
          <p:nvPr/>
        </p:nvSpPr>
        <p:spPr>
          <a:xfrm>
            <a:off x="663911" y="1854961"/>
            <a:ext cx="752677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ACOSS &amp; UNSW Sydney (2023), Inequality in Australia – Overview.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3"/>
              </a:rPr>
              <a:t>https://povertyandinequality.acoss.org.au/wp-content/uploads/2023/10/Inequality-in-Australia-2023_Overview_screen3.pdf</a:t>
            </a:r>
            <a:r>
              <a:rPr kumimoji="0" lang="en-A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ACOSS &amp; UNSW Sydney (2024), Inequality in Australia – Who is affected and how?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4"/>
              </a:rPr>
              <a:t>https://povertyandinequality.acoss.org.au/wp-content/uploads/2024/04/Inequality-Report-2024_who-is-affected-and-how.pdf</a:t>
            </a: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ACOSS &amp; UNSW Sydney (2022),  Poverty in Australia - A snapshot.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5"/>
              </a:rPr>
              <a:t>https://povertyandinequality.acoss.org.au/a-snapshot-of-poverty-in-australia-2022/</a:t>
            </a: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ACOSS &amp; UNSW Sydney (2023), Poverty in Australia - Who is affected?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A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6"/>
              </a:rPr>
              <a:t>https://povertyandinequality.acoss.org.au/poverty-in-australia-2023-who-is-affected/</a:t>
            </a: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6" name="Picture 5" descr="A red and black logo&#10;&#10;AI-generated content may be incorrect.">
            <a:extLst>
              <a:ext uri="{FF2B5EF4-FFF2-40B4-BE49-F238E27FC236}">
                <a16:creationId xmlns:a16="http://schemas.microsoft.com/office/drawing/2014/main" id="{2F5A06BA-5438-E8D0-E6B1-9BF8C48D54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485" y="5784703"/>
            <a:ext cx="1279037" cy="127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29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TA LIving 2024.potx" id="{C7A43F02-6B2B-4B1B-A242-136D13A17B7C}" vid="{580111EA-C5C5-4D23-8B66-95A81F459E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60CC9CA60D454CBF7CD72DEB11BB19" ma:contentTypeVersion="14" ma:contentTypeDescription="Create a new document." ma:contentTypeScope="" ma:versionID="0b8bb97016fb437c0fafb5eae47d43f2">
  <xsd:schema xmlns:xsd="http://www.w3.org/2001/XMLSchema" xmlns:xs="http://www.w3.org/2001/XMLSchema" xmlns:p="http://schemas.microsoft.com/office/2006/metadata/properties" xmlns:ns2="aad989e3-f207-4a18-a152-9d0c16c51a42" xmlns:ns3="15acc887-f8a1-4db7-ad1e-232341b68c9b" targetNamespace="http://schemas.microsoft.com/office/2006/metadata/properties" ma:root="true" ma:fieldsID="f836d52cdd286ad59bb5b4cb3e4d3284" ns2:_="" ns3:_="">
    <xsd:import namespace="aad989e3-f207-4a18-a152-9d0c16c51a42"/>
    <xsd:import namespace="15acc887-f8a1-4db7-ad1e-232341b68c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d989e3-f207-4a18-a152-9d0c16c51a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82b209-38ac-43bc-ac0f-90467f5471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acc887-f8a1-4db7-ad1e-232341b68c9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e252eaee-7992-4915-9951-d213391320e3}" ma:internalName="TaxCatchAll" ma:showField="CatchAllData" ma:web="15acc887-f8a1-4db7-ad1e-232341b68c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5acc887-f8a1-4db7-ad1e-232341b68c9b" xsi:nil="true"/>
    <lcf76f155ced4ddcb4097134ff3c332f xmlns="aad989e3-f207-4a18-a152-9d0c16c51a4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FCA875-9BEB-4D42-84E6-4DB98AAFABBF}">
  <ds:schemaRefs>
    <ds:schemaRef ds:uri="15acc887-f8a1-4db7-ad1e-232341b68c9b"/>
    <ds:schemaRef ds:uri="aad989e3-f207-4a18-a152-9d0c16c51a4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6D53752-CB8E-4D9C-ADD7-2E84E2EABF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05C51B-149B-4A3A-85DF-289C2695B6C9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15acc887-f8a1-4db7-ad1e-232341b68c9b"/>
    <ds:schemaRef ds:uri="aad989e3-f207-4a18-a152-9d0c16c51a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COSTA LIving 2024</Template>
  <TotalTime>174</TotalTime>
  <Words>412</Words>
  <Application>Microsoft Office PowerPoint</Application>
  <PresentationFormat>Widescreen</PresentationFormat>
  <Paragraphs>33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bennet-text-one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Davidson</dc:creator>
  <cp:lastModifiedBy>Peter Davidson</cp:lastModifiedBy>
  <cp:revision>7</cp:revision>
  <cp:lastPrinted>2024-03-19T05:16:43Z</cp:lastPrinted>
  <dcterms:created xsi:type="dcterms:W3CDTF">2024-02-16T00:20:55Z</dcterms:created>
  <dcterms:modified xsi:type="dcterms:W3CDTF">2025-02-18T00:57:06Z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0x0101000B60CC9CA60D454CBF7CD72DEB11BB19</vt:lpwstr>
  </property>
  <property fmtid="{D5CDD505-2E9C-101B-9397-08002B2CF9AE}" pid="3" name="Order">
    <vt:r8>2000</vt:r8>
  </property>
  <property fmtid="{D5CDD505-2E9C-101B-9397-08002B2CF9AE}" pid="4" name="MediaServiceImageTags">
    <vt:lpwstr/>
  </property>
</Properties>
</file>